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at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f5a554d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f5a554d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749f2df1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749f2df1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5a554d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5a554db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97694b33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97694b33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97694b3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97694b3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7694b33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7694b33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5a554d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5a554d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7694b33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7694b33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5a554db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5a554db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7694b33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7694b33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5a554db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5a554db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27f1f0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27f1f0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727f1f0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727f1f0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27f1f0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27f1f0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727f1f0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727f1f0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27f1f09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27f1f09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727f1f09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727f1f09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749f2df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49f2d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605375" y="404725"/>
            <a:ext cx="4688400" cy="25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https://github.com/not-x/vFlashCards" TargetMode="External"/><Relationship Id="rId5" Type="http://schemas.openxmlformats.org/officeDocument/2006/relationships/hyperlink" Target="https://github.com/not-x/vFlashCards/blob/main/Time_Log.csv" TargetMode="External"/><Relationship Id="rId6" Type="http://schemas.openxmlformats.org/officeDocument/2006/relationships/hyperlink" Target="https://github.com/users/not-x/projects/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6.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6" name="Google Shape;56;p13"/>
          <p:cNvSpPr/>
          <p:nvPr/>
        </p:nvSpPr>
        <p:spPr>
          <a:xfrm>
            <a:off x="0" y="0"/>
            <a:ext cx="9144000" cy="25725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56123">
            <a:off x="2153842" y="1143655"/>
            <a:ext cx="4546388" cy="3211212"/>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306212" y="991287"/>
            <a:ext cx="4546500" cy="3211200"/>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rot="-468310">
            <a:off x="2195941" y="816811"/>
            <a:ext cx="4752129" cy="3509874"/>
            <a:chOff x="2163405" y="1008757"/>
            <a:chExt cx="4752300" cy="3510000"/>
          </a:xfrm>
        </p:grpSpPr>
        <p:sp>
          <p:nvSpPr>
            <p:cNvPr id="60" name="Google Shape;60;p13"/>
            <p:cNvSpPr/>
            <p:nvPr/>
          </p:nvSpPr>
          <p:spPr>
            <a:xfrm rot="231561">
              <a:off x="2266400" y="1158111"/>
              <a:ext cx="4546310" cy="3211293"/>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rot="243118">
              <a:off x="2575032" y="1321448"/>
              <a:ext cx="4258344" cy="1279391"/>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u="sng">
                  <a:solidFill>
                    <a:srgbClr val="434343"/>
                  </a:solidFill>
                  <a:latin typeface="Lato"/>
                  <a:ea typeface="Lato"/>
                  <a:cs typeface="Lato"/>
                  <a:sym typeface="Lato"/>
                </a:rPr>
                <a:t>vFlashCards_____________</a:t>
              </a:r>
              <a:endParaRPr sz="3000" u="sng">
                <a:solidFill>
                  <a:srgbClr val="434343"/>
                </a:solidFill>
                <a:latin typeface="Lato"/>
                <a:ea typeface="Lato"/>
                <a:cs typeface="Lato"/>
                <a:sym typeface="Lato"/>
              </a:endParaRPr>
            </a:p>
            <a:p>
              <a:pPr indent="0" lvl="0" marL="0" rtl="0" algn="l">
                <a:spcBef>
                  <a:spcPts val="0"/>
                </a:spcBef>
                <a:spcAft>
                  <a:spcPts val="0"/>
                </a:spcAft>
                <a:buNone/>
              </a:pPr>
              <a:r>
                <a:t/>
              </a:r>
              <a:endParaRPr sz="3000">
                <a:solidFill>
                  <a:srgbClr val="434343"/>
                </a:solidFill>
                <a:latin typeface="Lato"/>
                <a:ea typeface="Lato"/>
                <a:cs typeface="Lato"/>
                <a:sym typeface="Lato"/>
              </a:endParaRPr>
            </a:p>
          </p:txBody>
        </p:sp>
        <p:sp>
          <p:nvSpPr>
            <p:cNvPr id="62" name="Google Shape;62;p13"/>
            <p:cNvSpPr txBox="1"/>
            <p:nvPr/>
          </p:nvSpPr>
          <p:spPr>
            <a:xfrm rot="243112">
              <a:off x="2556257" y="2194239"/>
              <a:ext cx="2649322" cy="824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latin typeface="Lato"/>
                  <a:ea typeface="Lato"/>
                  <a:cs typeface="Lato"/>
                  <a:sym typeface="Lato"/>
                </a:rPr>
                <a:t>Flashcards at your fingertip.</a:t>
              </a:r>
              <a:endParaRPr sz="1200">
                <a:solidFill>
                  <a:srgbClr val="999999"/>
                </a:solidFill>
                <a:latin typeface="Lato"/>
                <a:ea typeface="Lato"/>
                <a:cs typeface="Lato"/>
                <a:sym typeface="Lato"/>
              </a:endParaRPr>
            </a:p>
            <a:p>
              <a:pPr indent="0" lvl="0" marL="0" rtl="0" algn="l">
                <a:spcBef>
                  <a:spcPts val="0"/>
                </a:spcBef>
                <a:spcAft>
                  <a:spcPts val="0"/>
                </a:spcAft>
                <a:buNone/>
              </a:pPr>
              <a:br>
                <a:rPr lang="en" sz="1200">
                  <a:solidFill>
                    <a:srgbClr val="999999"/>
                  </a:solidFill>
                  <a:latin typeface="Lato"/>
                  <a:ea typeface="Lato"/>
                  <a:cs typeface="Lato"/>
                  <a:sym typeface="Lato"/>
                </a:rPr>
              </a:br>
              <a:r>
                <a:rPr lang="en" sz="1200">
                  <a:solidFill>
                    <a:srgbClr val="999999"/>
                  </a:solidFill>
                  <a:latin typeface="Lato"/>
                  <a:ea typeface="Lato"/>
                  <a:cs typeface="Lato"/>
                  <a:sym typeface="Lato"/>
                </a:rPr>
                <a:t>Study aids on the go.</a:t>
              </a:r>
              <a:endParaRPr sz="1200">
                <a:solidFill>
                  <a:srgbClr val="999999"/>
                </a:solidFill>
                <a:latin typeface="Lato"/>
                <a:ea typeface="Lato"/>
                <a:cs typeface="Lato"/>
                <a:sym typeface="Lato"/>
              </a:endParaRPr>
            </a:p>
          </p:txBody>
        </p:sp>
      </p:grpSp>
      <p:sp>
        <p:nvSpPr>
          <p:cNvPr id="63" name="Google Shape;63;p13"/>
          <p:cNvSpPr txBox="1"/>
          <p:nvPr/>
        </p:nvSpPr>
        <p:spPr>
          <a:xfrm>
            <a:off x="2563500" y="4456400"/>
            <a:ext cx="4017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CISC 4900</a:t>
            </a:r>
            <a:br>
              <a:rPr lang="en"/>
            </a:br>
            <a:r>
              <a:rPr lang="en"/>
              <a:t>Brooklyn College - City University of New York</a:t>
            </a:r>
            <a:endParaRPr/>
          </a:p>
        </p:txBody>
      </p:sp>
      <p:pic>
        <p:nvPicPr>
          <p:cNvPr id="64" name="Google Shape;64;p13"/>
          <p:cNvPicPr preferRelativeResize="0"/>
          <p:nvPr/>
        </p:nvPicPr>
        <p:blipFill>
          <a:blip r:embed="rId4">
            <a:alphaModFix/>
          </a:blip>
          <a:stretch>
            <a:fillRect/>
          </a:stretch>
        </p:blipFill>
        <p:spPr>
          <a:xfrm rot="-299996">
            <a:off x="4526224" y="2020701"/>
            <a:ext cx="323372" cy="323372"/>
          </a:xfrm>
          <a:prstGeom prst="rect">
            <a:avLst/>
          </a:prstGeom>
          <a:noFill/>
          <a:ln>
            <a:noFill/>
          </a:ln>
        </p:spPr>
      </p:pic>
      <p:pic>
        <p:nvPicPr>
          <p:cNvPr id="65" name="Google Shape;65;p13"/>
          <p:cNvPicPr preferRelativeResize="0"/>
          <p:nvPr/>
        </p:nvPicPr>
        <p:blipFill>
          <a:blip r:embed="rId5">
            <a:alphaModFix/>
          </a:blip>
          <a:stretch>
            <a:fillRect/>
          </a:stretch>
        </p:blipFill>
        <p:spPr>
          <a:xfrm rot="-300002">
            <a:off x="4095750" y="2469737"/>
            <a:ext cx="254300" cy="254275"/>
          </a:xfrm>
          <a:prstGeom prst="rect">
            <a:avLst/>
          </a:prstGeom>
          <a:noFill/>
          <a:ln>
            <a:noFill/>
          </a:ln>
        </p:spPr>
      </p:pic>
      <p:sp>
        <p:nvSpPr>
          <p:cNvPr id="66" name="Google Shape;66;p13"/>
          <p:cNvSpPr txBox="1"/>
          <p:nvPr/>
        </p:nvSpPr>
        <p:spPr>
          <a:xfrm>
            <a:off x="80325" y="4581800"/>
            <a:ext cx="13521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Professor Chuang</a:t>
            </a:r>
            <a:endParaRPr sz="1000"/>
          </a:p>
          <a:p>
            <a:pPr indent="0" lvl="0" marL="0" rtl="0" algn="l">
              <a:spcBef>
                <a:spcPts val="0"/>
              </a:spcBef>
              <a:spcAft>
                <a:spcPts val="0"/>
              </a:spcAft>
              <a:buNone/>
            </a:pPr>
            <a:r>
              <a:rPr lang="en" sz="1000"/>
              <a:t>Professor Lapid</a:t>
            </a:r>
            <a:endParaRPr sz="1000"/>
          </a:p>
        </p:txBody>
      </p:sp>
      <p:sp>
        <p:nvSpPr>
          <p:cNvPr id="67" name="Google Shape;67;p13"/>
          <p:cNvSpPr txBox="1"/>
          <p:nvPr/>
        </p:nvSpPr>
        <p:spPr>
          <a:xfrm>
            <a:off x="7754250" y="4624700"/>
            <a:ext cx="1260300" cy="350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t>Min-Chun Lo</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2" name="Shape 212"/>
        <p:cNvGrpSpPr/>
        <p:nvPr/>
      </p:nvGrpSpPr>
      <p:grpSpPr>
        <a:xfrm>
          <a:off x="0" y="0"/>
          <a:ext cx="0" cy="0"/>
          <a:chOff x="0" y="0"/>
          <a:chExt cx="0" cy="0"/>
        </a:xfrm>
      </p:grpSpPr>
      <p:pic>
        <p:nvPicPr>
          <p:cNvPr id="213" name="Google Shape;213;p2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14" name="Google Shape;214;p22"/>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16" name="Google Shape;216;p22"/>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17" name="Google Shape;217;p22"/>
          <p:cNvPicPr preferRelativeResize="0"/>
          <p:nvPr/>
        </p:nvPicPr>
        <p:blipFill>
          <a:blip r:embed="rId4">
            <a:alphaModFix/>
          </a:blip>
          <a:stretch>
            <a:fillRect/>
          </a:stretch>
        </p:blipFill>
        <p:spPr>
          <a:xfrm>
            <a:off x="245525" y="873812"/>
            <a:ext cx="2468350" cy="3395875"/>
          </a:xfrm>
          <a:prstGeom prst="rect">
            <a:avLst/>
          </a:prstGeom>
          <a:noFill/>
          <a:ln>
            <a:noFill/>
          </a:ln>
        </p:spPr>
      </p:pic>
      <p:pic>
        <p:nvPicPr>
          <p:cNvPr id="218" name="Google Shape;218;p22"/>
          <p:cNvPicPr preferRelativeResize="0"/>
          <p:nvPr/>
        </p:nvPicPr>
        <p:blipFill>
          <a:blip r:embed="rId5">
            <a:alphaModFix/>
          </a:blip>
          <a:stretch>
            <a:fillRect/>
          </a:stretch>
        </p:blipFill>
        <p:spPr>
          <a:xfrm>
            <a:off x="3006436" y="882650"/>
            <a:ext cx="2797014" cy="3387000"/>
          </a:xfrm>
          <a:prstGeom prst="rect">
            <a:avLst/>
          </a:prstGeom>
          <a:noFill/>
          <a:ln>
            <a:noFill/>
          </a:ln>
        </p:spPr>
      </p:pic>
      <p:pic>
        <p:nvPicPr>
          <p:cNvPr id="219" name="Google Shape;219;p22"/>
          <p:cNvPicPr preferRelativeResize="0"/>
          <p:nvPr/>
        </p:nvPicPr>
        <p:blipFill>
          <a:blip r:embed="rId6">
            <a:alphaModFix/>
          </a:blip>
          <a:stretch>
            <a:fillRect/>
          </a:stretch>
        </p:blipFill>
        <p:spPr>
          <a:xfrm>
            <a:off x="6041150" y="870275"/>
            <a:ext cx="2797025" cy="3413025"/>
          </a:xfrm>
          <a:prstGeom prst="rect">
            <a:avLst/>
          </a:prstGeom>
          <a:noFill/>
          <a:ln>
            <a:noFill/>
          </a:ln>
        </p:spPr>
      </p:pic>
      <p:sp>
        <p:nvSpPr>
          <p:cNvPr id="220" name="Google Shape;220;p22"/>
          <p:cNvSpPr/>
          <p:nvPr/>
        </p:nvSpPr>
        <p:spPr>
          <a:xfrm>
            <a:off x="587900" y="4474550"/>
            <a:ext cx="1524000" cy="554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900"/>
              <a:t>Generated script by pgAdmin. Did not produce expected result.</a:t>
            </a:r>
            <a:endParaRPr/>
          </a:p>
        </p:txBody>
      </p:sp>
      <p:sp>
        <p:nvSpPr>
          <p:cNvPr id="221" name="Google Shape;221;p22"/>
          <p:cNvSpPr/>
          <p:nvPr/>
        </p:nvSpPr>
        <p:spPr>
          <a:xfrm>
            <a:off x="5330475" y="184150"/>
            <a:ext cx="1259400" cy="51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List of queries used up to now.</a:t>
            </a:r>
            <a:endParaRPr sz="1000"/>
          </a:p>
        </p:txBody>
      </p:sp>
      <p:sp>
        <p:nvSpPr>
          <p:cNvPr id="222" name="Google Shape;222;p22"/>
          <p:cNvSpPr txBox="1"/>
          <p:nvPr/>
        </p:nvSpPr>
        <p:spPr>
          <a:xfrm>
            <a:off x="3759300" y="4285200"/>
            <a:ext cx="538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Note: Producing a journal takes time, but is helpful for record keeping. It also allows for quick references on previously used queries and can serve as a reminder as to why particular decisions took place.</a:t>
            </a:r>
            <a:endParaRPr sz="1200"/>
          </a:p>
        </p:txBody>
      </p:sp>
      <p:cxnSp>
        <p:nvCxnSpPr>
          <p:cNvPr id="223" name="Google Shape;223;p22"/>
          <p:cNvCxnSpPr>
            <a:stCxn id="221" idx="2"/>
            <a:endCxn id="218" idx="0"/>
          </p:cNvCxnSpPr>
          <p:nvPr/>
        </p:nvCxnSpPr>
        <p:spPr>
          <a:xfrm flipH="1">
            <a:off x="4404975" y="702850"/>
            <a:ext cx="1555200" cy="179700"/>
          </a:xfrm>
          <a:prstGeom prst="straightConnector1">
            <a:avLst/>
          </a:prstGeom>
          <a:noFill/>
          <a:ln cap="flat" cmpd="sng" w="9525">
            <a:solidFill>
              <a:schemeClr val="dk2"/>
            </a:solidFill>
            <a:prstDash val="solid"/>
            <a:round/>
            <a:headEnd len="med" w="med" type="none"/>
            <a:tailEnd len="med" w="med" type="triangle"/>
          </a:ln>
        </p:spPr>
      </p:cxnSp>
      <p:cxnSp>
        <p:nvCxnSpPr>
          <p:cNvPr id="224" name="Google Shape;224;p22"/>
          <p:cNvCxnSpPr>
            <a:stCxn id="221" idx="2"/>
            <a:endCxn id="219" idx="0"/>
          </p:cNvCxnSpPr>
          <p:nvPr/>
        </p:nvCxnSpPr>
        <p:spPr>
          <a:xfrm>
            <a:off x="5960175" y="702850"/>
            <a:ext cx="1479600" cy="167400"/>
          </a:xfrm>
          <a:prstGeom prst="straightConnector1">
            <a:avLst/>
          </a:prstGeom>
          <a:noFill/>
          <a:ln cap="flat" cmpd="sng" w="9525">
            <a:solidFill>
              <a:schemeClr val="dk2"/>
            </a:solidFill>
            <a:prstDash val="solid"/>
            <a:round/>
            <a:headEnd len="med" w="med" type="none"/>
            <a:tailEnd len="med" w="med" type="triangle"/>
          </a:ln>
        </p:spPr>
      </p:cxnSp>
      <p:cxnSp>
        <p:nvCxnSpPr>
          <p:cNvPr id="225" name="Google Shape;225;p22"/>
          <p:cNvCxnSpPr>
            <a:stCxn id="220" idx="0"/>
            <a:endCxn id="217" idx="2"/>
          </p:cNvCxnSpPr>
          <p:nvPr/>
        </p:nvCxnSpPr>
        <p:spPr>
          <a:xfrm flipH="1" rot="10800000">
            <a:off x="1349900" y="4269650"/>
            <a:ext cx="129900" cy="204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9" name="Shape 229"/>
        <p:cNvGrpSpPr/>
        <p:nvPr/>
      </p:nvGrpSpPr>
      <p:grpSpPr>
        <a:xfrm>
          <a:off x="0" y="0"/>
          <a:ext cx="0" cy="0"/>
          <a:chOff x="0" y="0"/>
          <a:chExt cx="0" cy="0"/>
        </a:xfrm>
      </p:grpSpPr>
      <p:pic>
        <p:nvPicPr>
          <p:cNvPr id="230" name="Google Shape;230;p2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31" name="Google Shape;231;p23"/>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33" name="Google Shape;233;p23"/>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34" name="Google Shape;234;p23"/>
          <p:cNvSpPr/>
          <p:nvPr/>
        </p:nvSpPr>
        <p:spPr>
          <a:xfrm rot="-60000">
            <a:off x="2546478" y="215363"/>
            <a:ext cx="1598643" cy="558988"/>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Login &amp; User Profile</a:t>
            </a:r>
            <a:endParaRPr i="1" sz="1100"/>
          </a:p>
          <a:p>
            <a:pPr indent="0" lvl="0" marL="0" rtl="0" algn="ctr">
              <a:spcBef>
                <a:spcPts val="0"/>
              </a:spcBef>
              <a:spcAft>
                <a:spcPts val="0"/>
              </a:spcAft>
              <a:buNone/>
            </a:pPr>
            <a:r>
              <a:rPr i="1" lang="en" sz="1100"/>
              <a:t>(Using Express &amp; Node.js)</a:t>
            </a:r>
            <a:endParaRPr i="1" sz="1100"/>
          </a:p>
        </p:txBody>
      </p:sp>
      <p:pic>
        <p:nvPicPr>
          <p:cNvPr id="235" name="Google Shape;235;p23"/>
          <p:cNvPicPr preferRelativeResize="0"/>
          <p:nvPr/>
        </p:nvPicPr>
        <p:blipFill>
          <a:blip r:embed="rId4">
            <a:alphaModFix/>
          </a:blip>
          <a:stretch>
            <a:fillRect/>
          </a:stretch>
        </p:blipFill>
        <p:spPr>
          <a:xfrm>
            <a:off x="388525" y="882825"/>
            <a:ext cx="4016350" cy="3781099"/>
          </a:xfrm>
          <a:prstGeom prst="rect">
            <a:avLst/>
          </a:prstGeom>
          <a:noFill/>
          <a:ln>
            <a:noFill/>
          </a:ln>
        </p:spPr>
      </p:pic>
      <p:sp>
        <p:nvSpPr>
          <p:cNvPr id="236" name="Google Shape;236;p23"/>
          <p:cNvSpPr/>
          <p:nvPr/>
        </p:nvSpPr>
        <p:spPr>
          <a:xfrm>
            <a:off x="3307525" y="833450"/>
            <a:ext cx="1572300" cy="84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Routes for sign-up and login.</a:t>
            </a:r>
            <a:endParaRPr sz="800"/>
          </a:p>
        </p:txBody>
      </p:sp>
      <p:pic>
        <p:nvPicPr>
          <p:cNvPr id="237" name="Google Shape;237;p23"/>
          <p:cNvPicPr preferRelativeResize="0"/>
          <p:nvPr/>
        </p:nvPicPr>
        <p:blipFill>
          <a:blip r:embed="rId5">
            <a:alphaModFix/>
          </a:blip>
          <a:stretch>
            <a:fillRect/>
          </a:stretch>
        </p:blipFill>
        <p:spPr>
          <a:xfrm>
            <a:off x="5205950" y="247750"/>
            <a:ext cx="3730675" cy="4139750"/>
          </a:xfrm>
          <a:prstGeom prst="rect">
            <a:avLst/>
          </a:prstGeom>
          <a:noFill/>
          <a:ln>
            <a:noFill/>
          </a:ln>
        </p:spPr>
      </p:pic>
      <p:sp>
        <p:nvSpPr>
          <p:cNvPr id="238" name="Google Shape;238;p23"/>
          <p:cNvSpPr/>
          <p:nvPr/>
        </p:nvSpPr>
        <p:spPr>
          <a:xfrm>
            <a:off x="4268575" y="1759525"/>
            <a:ext cx="1476300" cy="148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 retrieve sets of flash cards, update/delete cards</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2" name="Shape 242"/>
        <p:cNvGrpSpPr/>
        <p:nvPr/>
      </p:nvGrpSpPr>
      <p:grpSpPr>
        <a:xfrm>
          <a:off x="0" y="0"/>
          <a:ext cx="0" cy="0"/>
          <a:chOff x="0" y="0"/>
          <a:chExt cx="0" cy="0"/>
        </a:xfrm>
      </p:grpSpPr>
      <p:pic>
        <p:nvPicPr>
          <p:cNvPr id="243" name="Google Shape;243;p2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44" name="Google Shape;244;p24"/>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46" name="Google Shape;246;p24"/>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47" name="Google Shape;247;p24"/>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solidFill>
                  <a:schemeClr val="dk1"/>
                </a:solidFill>
              </a:rPr>
              <a:t>API Request &amp; Response With Postman</a:t>
            </a:r>
            <a:endParaRPr i="1" sz="1100"/>
          </a:p>
        </p:txBody>
      </p:sp>
      <p:pic>
        <p:nvPicPr>
          <p:cNvPr id="248" name="Google Shape;248;p24"/>
          <p:cNvPicPr preferRelativeResize="0"/>
          <p:nvPr/>
        </p:nvPicPr>
        <p:blipFill>
          <a:blip r:embed="rId4">
            <a:alphaModFix/>
          </a:blip>
          <a:stretch>
            <a:fillRect/>
          </a:stretch>
        </p:blipFill>
        <p:spPr>
          <a:xfrm>
            <a:off x="436975" y="925738"/>
            <a:ext cx="4135024" cy="3400974"/>
          </a:xfrm>
          <a:prstGeom prst="rect">
            <a:avLst/>
          </a:prstGeom>
          <a:noFill/>
          <a:ln>
            <a:noFill/>
          </a:ln>
        </p:spPr>
      </p:pic>
      <p:sp>
        <p:nvSpPr>
          <p:cNvPr id="249" name="Google Shape;249;p24"/>
          <p:cNvSpPr/>
          <p:nvPr/>
        </p:nvSpPr>
        <p:spPr>
          <a:xfrm>
            <a:off x="1314600"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Sign up process for John Boe.</a:t>
            </a:r>
            <a:endParaRPr sz="1100"/>
          </a:p>
        </p:txBody>
      </p:sp>
      <p:pic>
        <p:nvPicPr>
          <p:cNvPr id="250" name="Google Shape;250;p24"/>
          <p:cNvPicPr preferRelativeResize="0"/>
          <p:nvPr/>
        </p:nvPicPr>
        <p:blipFill>
          <a:blip r:embed="rId5">
            <a:alphaModFix/>
          </a:blip>
          <a:stretch>
            <a:fillRect/>
          </a:stretch>
        </p:blipFill>
        <p:spPr>
          <a:xfrm>
            <a:off x="4901148" y="912425"/>
            <a:ext cx="3873327" cy="3400976"/>
          </a:xfrm>
          <a:prstGeom prst="rect">
            <a:avLst/>
          </a:prstGeom>
          <a:noFill/>
          <a:ln>
            <a:noFill/>
          </a:ln>
        </p:spPr>
      </p:pic>
      <p:sp>
        <p:nvSpPr>
          <p:cNvPr id="251" name="Google Shape;251;p24"/>
          <p:cNvSpPr/>
          <p:nvPr/>
        </p:nvSpPr>
        <p:spPr>
          <a:xfrm>
            <a:off x="5972913"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Login authentication for Sum Guy.</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5" name="Shape 255"/>
        <p:cNvGrpSpPr/>
        <p:nvPr/>
      </p:nvGrpSpPr>
      <p:grpSpPr>
        <a:xfrm>
          <a:off x="0" y="0"/>
          <a:ext cx="0" cy="0"/>
          <a:chOff x="0" y="0"/>
          <a:chExt cx="0" cy="0"/>
        </a:xfrm>
      </p:grpSpPr>
      <p:pic>
        <p:nvPicPr>
          <p:cNvPr id="256" name="Google Shape;256;p2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57" name="Google Shape;257;p25"/>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59" name="Google Shape;259;p25"/>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60" name="Google Shape;260;p25"/>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API Request &amp; Response</a:t>
            </a:r>
            <a:r>
              <a:rPr i="1" lang="en" sz="1000"/>
              <a:t> With Postman</a:t>
            </a:r>
            <a:endParaRPr i="1" sz="1000"/>
          </a:p>
        </p:txBody>
      </p:sp>
      <p:pic>
        <p:nvPicPr>
          <p:cNvPr id="261" name="Google Shape;261;p25"/>
          <p:cNvPicPr preferRelativeResize="0"/>
          <p:nvPr/>
        </p:nvPicPr>
        <p:blipFill>
          <a:blip r:embed="rId4">
            <a:alphaModFix/>
          </a:blip>
          <a:stretch>
            <a:fillRect/>
          </a:stretch>
        </p:blipFill>
        <p:spPr>
          <a:xfrm>
            <a:off x="442500" y="983050"/>
            <a:ext cx="4057674" cy="3286900"/>
          </a:xfrm>
          <a:prstGeom prst="rect">
            <a:avLst/>
          </a:prstGeom>
          <a:noFill/>
          <a:ln>
            <a:noFill/>
          </a:ln>
        </p:spPr>
      </p:pic>
      <p:pic>
        <p:nvPicPr>
          <p:cNvPr id="262" name="Google Shape;262;p25"/>
          <p:cNvPicPr preferRelativeResize="0"/>
          <p:nvPr/>
        </p:nvPicPr>
        <p:blipFill>
          <a:blip r:embed="rId5">
            <a:alphaModFix/>
          </a:blip>
          <a:stretch>
            <a:fillRect/>
          </a:stretch>
        </p:blipFill>
        <p:spPr>
          <a:xfrm>
            <a:off x="4899100" y="983050"/>
            <a:ext cx="3787121" cy="3286900"/>
          </a:xfrm>
          <a:prstGeom prst="rect">
            <a:avLst/>
          </a:prstGeom>
          <a:noFill/>
          <a:ln>
            <a:noFill/>
          </a:ln>
        </p:spPr>
      </p:pic>
      <p:sp>
        <p:nvSpPr>
          <p:cNvPr id="263" name="Google Shape;263;p25"/>
          <p:cNvSpPr/>
          <p:nvPr/>
        </p:nvSpPr>
        <p:spPr>
          <a:xfrm>
            <a:off x="1707538"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Getting the library set of cards.</a:t>
            </a:r>
            <a:endParaRPr sz="1100"/>
          </a:p>
        </p:txBody>
      </p:sp>
      <p:sp>
        <p:nvSpPr>
          <p:cNvPr id="264" name="Google Shape;264;p25"/>
          <p:cNvSpPr/>
          <p:nvPr/>
        </p:nvSpPr>
        <p:spPr>
          <a:xfrm>
            <a:off x="6028863"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Then </a:t>
            </a:r>
            <a:r>
              <a:rPr lang="en" sz="1100"/>
              <a:t>a list of cards from a set.</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70" name="Google Shape;270;p26"/>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72" name="Google Shape;272;p26"/>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73" name="Google Shape;273;p26"/>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000">
                <a:solidFill>
                  <a:schemeClr val="dk1"/>
                </a:solidFill>
              </a:rPr>
              <a:t>API Request &amp; Response With Postman</a:t>
            </a:r>
            <a:endParaRPr i="1" sz="1100"/>
          </a:p>
        </p:txBody>
      </p:sp>
      <p:pic>
        <p:nvPicPr>
          <p:cNvPr id="274" name="Google Shape;274;p26"/>
          <p:cNvPicPr preferRelativeResize="0"/>
          <p:nvPr/>
        </p:nvPicPr>
        <p:blipFill>
          <a:blip r:embed="rId4">
            <a:alphaModFix/>
          </a:blip>
          <a:stretch>
            <a:fillRect/>
          </a:stretch>
        </p:blipFill>
        <p:spPr>
          <a:xfrm>
            <a:off x="4924482" y="868575"/>
            <a:ext cx="4021618" cy="3273399"/>
          </a:xfrm>
          <a:prstGeom prst="rect">
            <a:avLst/>
          </a:prstGeom>
          <a:noFill/>
          <a:ln>
            <a:noFill/>
          </a:ln>
        </p:spPr>
      </p:pic>
      <p:sp>
        <p:nvSpPr>
          <p:cNvPr id="275" name="Google Shape;275;p26"/>
          <p:cNvSpPr/>
          <p:nvPr/>
        </p:nvSpPr>
        <p:spPr>
          <a:xfrm>
            <a:off x="1596050"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a new card set.</a:t>
            </a:r>
            <a:endParaRPr sz="1100"/>
          </a:p>
        </p:txBody>
      </p:sp>
      <p:pic>
        <p:nvPicPr>
          <p:cNvPr id="276" name="Google Shape;276;p26"/>
          <p:cNvPicPr preferRelativeResize="0"/>
          <p:nvPr/>
        </p:nvPicPr>
        <p:blipFill>
          <a:blip r:embed="rId5">
            <a:alphaModFix/>
          </a:blip>
          <a:stretch>
            <a:fillRect/>
          </a:stretch>
        </p:blipFill>
        <p:spPr>
          <a:xfrm>
            <a:off x="254850" y="868575"/>
            <a:ext cx="4352800" cy="3273400"/>
          </a:xfrm>
          <a:prstGeom prst="rect">
            <a:avLst/>
          </a:prstGeom>
          <a:noFill/>
          <a:ln>
            <a:noFill/>
          </a:ln>
        </p:spPr>
      </p:pic>
      <p:sp>
        <p:nvSpPr>
          <p:cNvPr id="277" name="Google Shape;277;p26"/>
          <p:cNvSpPr/>
          <p:nvPr/>
        </p:nvSpPr>
        <p:spPr>
          <a:xfrm>
            <a:off x="6100088"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Update title and access for a card set.</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1" name="Shape 281"/>
        <p:cNvGrpSpPr/>
        <p:nvPr/>
      </p:nvGrpSpPr>
      <p:grpSpPr>
        <a:xfrm>
          <a:off x="0" y="0"/>
          <a:ext cx="0" cy="0"/>
          <a:chOff x="0" y="0"/>
          <a:chExt cx="0" cy="0"/>
        </a:xfrm>
      </p:grpSpPr>
      <p:pic>
        <p:nvPicPr>
          <p:cNvPr id="282" name="Google Shape;282;p2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83" name="Google Shape;283;p27"/>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286" name="Google Shape;286;p27"/>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287" name="Google Shape;287;p27"/>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Site Map</a:t>
            </a:r>
            <a:endParaRPr b="1"/>
          </a:p>
        </p:txBody>
      </p:sp>
      <p:pic>
        <p:nvPicPr>
          <p:cNvPr id="288" name="Google Shape;288;p27"/>
          <p:cNvPicPr preferRelativeResize="0"/>
          <p:nvPr/>
        </p:nvPicPr>
        <p:blipFill>
          <a:blip r:embed="rId4">
            <a:alphaModFix/>
          </a:blip>
          <a:stretch>
            <a:fillRect/>
          </a:stretch>
        </p:blipFill>
        <p:spPr>
          <a:xfrm>
            <a:off x="1493297" y="98375"/>
            <a:ext cx="600335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2" name="Shape 292"/>
        <p:cNvGrpSpPr/>
        <p:nvPr/>
      </p:nvGrpSpPr>
      <p:grpSpPr>
        <a:xfrm>
          <a:off x="0" y="0"/>
          <a:ext cx="0" cy="0"/>
          <a:chOff x="0" y="0"/>
          <a:chExt cx="0" cy="0"/>
        </a:xfrm>
      </p:grpSpPr>
      <p:pic>
        <p:nvPicPr>
          <p:cNvPr id="293" name="Google Shape;293;p2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94" name="Google Shape;294;p28"/>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297" name="Google Shape;297;p28"/>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298" name="Google Shape;298;p28"/>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User Flow Chart</a:t>
            </a:r>
            <a:endParaRPr b="1"/>
          </a:p>
        </p:txBody>
      </p:sp>
      <p:pic>
        <p:nvPicPr>
          <p:cNvPr id="299" name="Google Shape;299;p28"/>
          <p:cNvPicPr preferRelativeResize="0"/>
          <p:nvPr/>
        </p:nvPicPr>
        <p:blipFill>
          <a:blip r:embed="rId4">
            <a:alphaModFix/>
          </a:blip>
          <a:stretch>
            <a:fillRect/>
          </a:stretch>
        </p:blipFill>
        <p:spPr>
          <a:xfrm>
            <a:off x="866975" y="972001"/>
            <a:ext cx="7410026" cy="375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3" name="Shape 303"/>
        <p:cNvGrpSpPr/>
        <p:nvPr/>
      </p:nvGrpSpPr>
      <p:grpSpPr>
        <a:xfrm>
          <a:off x="0" y="0"/>
          <a:ext cx="0" cy="0"/>
          <a:chOff x="0" y="0"/>
          <a:chExt cx="0" cy="0"/>
        </a:xfrm>
      </p:grpSpPr>
      <p:pic>
        <p:nvPicPr>
          <p:cNvPr id="304" name="Google Shape;304;p29"/>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05" name="Google Shape;305;p29"/>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307" name="Google Shape;307;p29"/>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8" name="Google Shape;308;p29"/>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309" name="Google Shape;309;p29"/>
          <p:cNvSpPr/>
          <p:nvPr/>
        </p:nvSpPr>
        <p:spPr>
          <a:xfrm>
            <a:off x="1581925" y="176125"/>
            <a:ext cx="7030800" cy="48444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Learning, testing, implementing components such as but not limited to</a:t>
            </a:r>
            <a:endParaRPr/>
          </a:p>
          <a:p>
            <a:pPr indent="-317500" lvl="1" marL="914400" rtl="0" algn="l">
              <a:lnSpc>
                <a:spcPct val="115000"/>
              </a:lnSpc>
              <a:spcBef>
                <a:spcPts val="0"/>
              </a:spcBef>
              <a:spcAft>
                <a:spcPts val="0"/>
              </a:spcAft>
              <a:buSzPts val="1400"/>
              <a:buChar char="○"/>
            </a:pPr>
            <a:r>
              <a:rPr lang="en"/>
              <a:t>Bcrypt (for salt &amp; hashing password)</a:t>
            </a:r>
            <a:endParaRPr/>
          </a:p>
          <a:p>
            <a:pPr indent="-317500" lvl="1" marL="914400" rtl="0" algn="l">
              <a:lnSpc>
                <a:spcPct val="115000"/>
              </a:lnSpc>
              <a:spcBef>
                <a:spcPts val="0"/>
              </a:spcBef>
              <a:spcAft>
                <a:spcPts val="0"/>
              </a:spcAft>
              <a:buSzPts val="1400"/>
              <a:buChar char="○"/>
            </a:pPr>
            <a:r>
              <a:rPr lang="en"/>
              <a:t>Routes via Express</a:t>
            </a:r>
            <a:endParaRPr/>
          </a:p>
          <a:p>
            <a:pPr indent="-317500" lvl="1" marL="914400" rtl="0" algn="l">
              <a:lnSpc>
                <a:spcPct val="115000"/>
              </a:lnSpc>
              <a:spcBef>
                <a:spcPts val="0"/>
              </a:spcBef>
              <a:spcAft>
                <a:spcPts val="0"/>
              </a:spcAft>
              <a:buSzPts val="1400"/>
              <a:buChar char="○"/>
            </a:pPr>
            <a:r>
              <a:rPr lang="en"/>
              <a:t>JSONWebToken</a:t>
            </a:r>
            <a:endParaRPr/>
          </a:p>
          <a:p>
            <a:pPr indent="-317500" lvl="0" marL="457200" rtl="0" algn="l">
              <a:lnSpc>
                <a:spcPct val="115000"/>
              </a:lnSpc>
              <a:spcBef>
                <a:spcPts val="0"/>
              </a:spcBef>
              <a:spcAft>
                <a:spcPts val="0"/>
              </a:spcAft>
              <a:buSzPts val="1400"/>
              <a:buChar char="●"/>
            </a:pPr>
            <a:r>
              <a:rPr lang="en"/>
              <a:t>Testing &amp; debugging</a:t>
            </a:r>
            <a:endParaRPr/>
          </a:p>
          <a:p>
            <a:pPr indent="-317500" lvl="1" marL="914400" rtl="0" algn="l">
              <a:lnSpc>
                <a:spcPct val="115000"/>
              </a:lnSpc>
              <a:spcBef>
                <a:spcPts val="0"/>
              </a:spcBef>
              <a:spcAft>
                <a:spcPts val="0"/>
              </a:spcAft>
              <a:buSzPts val="1400"/>
              <a:buChar char="○"/>
            </a:pPr>
            <a:r>
              <a:rPr lang="en"/>
              <a:t>JSONWebToken - Took hours to understand the mechanic before implementation and more time to debug.</a:t>
            </a:r>
            <a:endParaRPr/>
          </a:p>
          <a:p>
            <a:pPr indent="-317500" lvl="0" marL="457200" rtl="0" algn="l">
              <a:lnSpc>
                <a:spcPct val="115000"/>
              </a:lnSpc>
              <a:spcBef>
                <a:spcPts val="0"/>
              </a:spcBef>
              <a:spcAft>
                <a:spcPts val="0"/>
              </a:spcAft>
              <a:buSzPts val="1400"/>
              <a:buChar char="●"/>
            </a:pPr>
            <a:r>
              <a:rPr lang="en"/>
              <a:t>Database</a:t>
            </a:r>
            <a:endParaRPr/>
          </a:p>
          <a:p>
            <a:pPr indent="-317500" lvl="1" marL="914400" rtl="0" algn="l">
              <a:lnSpc>
                <a:spcPct val="115000"/>
              </a:lnSpc>
              <a:spcBef>
                <a:spcPts val="0"/>
              </a:spcBef>
              <a:spcAft>
                <a:spcPts val="0"/>
              </a:spcAft>
              <a:buSzPts val="1400"/>
              <a:buChar char="○"/>
            </a:pPr>
            <a:r>
              <a:rPr lang="en"/>
              <a:t>Had to augment existing knowledge from the college database course. This includes server setup (PostgreSQL), database implementation, running different types of queries on a database, figuring out the appropriate data type, etc.</a:t>
            </a:r>
            <a:endParaRPr/>
          </a:p>
          <a:p>
            <a:pPr indent="-317500" lvl="0" marL="457200" rtl="0" algn="l">
              <a:lnSpc>
                <a:spcPct val="115000"/>
              </a:lnSpc>
              <a:spcBef>
                <a:spcPts val="0"/>
              </a:spcBef>
              <a:spcAft>
                <a:spcPts val="0"/>
              </a:spcAft>
              <a:buSzPts val="1400"/>
              <a:buChar char="●"/>
            </a:pPr>
            <a:r>
              <a:rPr lang="en"/>
              <a:t>Working solo</a:t>
            </a:r>
            <a:endParaRPr/>
          </a:p>
          <a:p>
            <a:pPr indent="-317500" lvl="1" marL="914400" rtl="0" algn="l">
              <a:lnSpc>
                <a:spcPct val="115000"/>
              </a:lnSpc>
              <a:spcBef>
                <a:spcPts val="0"/>
              </a:spcBef>
              <a:spcAft>
                <a:spcPts val="0"/>
              </a:spcAft>
              <a:buSzPts val="1400"/>
              <a:buChar char="○"/>
            </a:pPr>
            <a:r>
              <a:rPr lang="en"/>
              <a:t>Responsible for all aspects from ideation, planning, designing, coding, debugging, documentation, and understanding all technical concepts.</a:t>
            </a:r>
            <a:endParaRPr/>
          </a:p>
          <a:p>
            <a:pPr indent="-317500" lvl="1" marL="914400" rtl="0" algn="l">
              <a:lnSpc>
                <a:spcPct val="115000"/>
              </a:lnSpc>
              <a:spcBef>
                <a:spcPts val="0"/>
              </a:spcBef>
              <a:spcAft>
                <a:spcPts val="0"/>
              </a:spcAft>
              <a:buSzPts val="1400"/>
              <a:buChar char="○"/>
            </a:pPr>
            <a:r>
              <a:rPr lang="en"/>
              <a:t>Lack of sounding board, which can be useful when one wants additional perspective.</a:t>
            </a:r>
            <a:endParaRPr/>
          </a:p>
          <a:p>
            <a:pPr indent="-317500" lvl="1" marL="914400" rtl="0" algn="l">
              <a:lnSpc>
                <a:spcPct val="115000"/>
              </a:lnSpc>
              <a:spcBef>
                <a:spcPts val="0"/>
              </a:spcBef>
              <a:spcAft>
                <a:spcPts val="0"/>
              </a:spcAft>
              <a:buSzPts val="1400"/>
              <a:buChar char="○"/>
            </a:pPr>
            <a:r>
              <a:rPr lang="en"/>
              <a:t>Tasks can take significantly more time than expected. One-man team </a:t>
            </a:r>
            <a:r>
              <a:rPr lang="en"/>
              <a:t>means</a:t>
            </a:r>
            <a:r>
              <a:rPr lang="en"/>
              <a:t> relying only by oneself.</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3" name="Shape 313"/>
        <p:cNvGrpSpPr/>
        <p:nvPr/>
      </p:nvGrpSpPr>
      <p:grpSpPr>
        <a:xfrm>
          <a:off x="0" y="0"/>
          <a:ext cx="0" cy="0"/>
          <a:chOff x="0" y="0"/>
          <a:chExt cx="0" cy="0"/>
        </a:xfrm>
      </p:grpSpPr>
      <p:pic>
        <p:nvPicPr>
          <p:cNvPr id="314" name="Google Shape;314;p30"/>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15" name="Google Shape;315;p30"/>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17" name="Google Shape;317;p30"/>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18" name="Google Shape;318;p30"/>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 Repository</a:t>
            </a:r>
            <a:endParaRPr b="1"/>
          </a:p>
        </p:txBody>
      </p:sp>
      <p:sp>
        <p:nvSpPr>
          <p:cNvPr id="319" name="Google Shape;319;p30"/>
          <p:cNvSpPr/>
          <p:nvPr/>
        </p:nvSpPr>
        <p:spPr>
          <a:xfrm>
            <a:off x="1397550" y="1850550"/>
            <a:ext cx="6348900" cy="1965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GitHub Repo</a:t>
            </a:r>
            <a:r>
              <a:rPr lang="en"/>
              <a:t>: </a:t>
            </a:r>
            <a:r>
              <a:rPr lang="en" u="sng">
                <a:solidFill>
                  <a:schemeClr val="hlink"/>
                </a:solidFill>
                <a:hlinkClick r:id="rId4"/>
              </a:rPr>
              <a:t>https://github.com/not-x/vFlashCards</a:t>
            </a:r>
            <a:endParaRPr/>
          </a:p>
          <a:p>
            <a:pPr indent="0" lvl="0" marL="0" rtl="0" algn="l">
              <a:lnSpc>
                <a:spcPct val="150000"/>
              </a:lnSpc>
              <a:spcBef>
                <a:spcPts val="0"/>
              </a:spcBef>
              <a:spcAft>
                <a:spcPts val="0"/>
              </a:spcAft>
              <a:buNone/>
            </a:pPr>
            <a:r>
              <a:rPr b="1" lang="en"/>
              <a:t>Time Log</a:t>
            </a:r>
            <a:r>
              <a:rPr lang="en"/>
              <a:t>: </a:t>
            </a:r>
            <a:r>
              <a:rPr lang="en" u="sng">
                <a:solidFill>
                  <a:schemeClr val="hlink"/>
                </a:solidFill>
                <a:hlinkClick r:id="rId5"/>
              </a:rPr>
              <a:t>https://github.com/not-x/vFlashCards/blob/main/Time_Log.csv</a:t>
            </a:r>
            <a:endParaRPr/>
          </a:p>
          <a:p>
            <a:pPr indent="0" lvl="0" marL="0" rtl="0" algn="l">
              <a:lnSpc>
                <a:spcPct val="150000"/>
              </a:lnSpc>
              <a:spcBef>
                <a:spcPts val="0"/>
              </a:spcBef>
              <a:spcAft>
                <a:spcPts val="0"/>
              </a:spcAft>
              <a:buNone/>
            </a:pPr>
            <a:r>
              <a:rPr b="1" lang="en"/>
              <a:t>Project Management Board</a:t>
            </a:r>
            <a:r>
              <a:rPr lang="en"/>
              <a:t>: </a:t>
            </a:r>
            <a:r>
              <a:rPr lang="en" u="sng">
                <a:solidFill>
                  <a:schemeClr val="hlink"/>
                </a:solidFill>
                <a:hlinkClick r:id="rId6"/>
              </a:rPr>
              <a:t>https://github.com/users/not-x/projects/1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73" name="Google Shape;73;p14"/>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282400" y="1414725"/>
            <a:ext cx="4579200" cy="2795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7" name="Google Shape;77;p14"/>
          <p:cNvSpPr txBox="1"/>
          <p:nvPr/>
        </p:nvSpPr>
        <p:spPr>
          <a:xfrm>
            <a:off x="2350200" y="1622625"/>
            <a:ext cx="4443600" cy="237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Full stack web application virtual flashcards. Built on PostgreSQL, Express, React, Node.js.</a:t>
            </a:r>
            <a:endParaRPr sz="1500"/>
          </a:p>
          <a:p>
            <a:pPr indent="-323850" lvl="0" marL="457200" rtl="0" algn="l">
              <a:spcBef>
                <a:spcPts val="0"/>
              </a:spcBef>
              <a:spcAft>
                <a:spcPts val="0"/>
              </a:spcAft>
              <a:buSzPts val="1500"/>
              <a:buChar char="●"/>
            </a:pPr>
            <a:r>
              <a:rPr lang="en" sz="1500"/>
              <a:t>Because everything can be </a:t>
            </a:r>
            <a:r>
              <a:rPr lang="en" sz="1500"/>
              <a:t>organized in one place.</a:t>
            </a:r>
            <a:endParaRPr sz="1500"/>
          </a:p>
          <a:p>
            <a:pPr indent="-323850" lvl="0" marL="457200" rtl="0" algn="l">
              <a:spcBef>
                <a:spcPts val="0"/>
              </a:spcBef>
              <a:spcAft>
                <a:spcPts val="0"/>
              </a:spcAft>
              <a:buSzPts val="1500"/>
              <a:buChar char="●"/>
            </a:pPr>
            <a:r>
              <a:rPr lang="en" sz="1500">
                <a:solidFill>
                  <a:schemeClr val="dk1"/>
                </a:solidFill>
              </a:rPr>
              <a:t>Convenience of study aids for students on the go.</a:t>
            </a:r>
            <a:endParaRPr sz="1500"/>
          </a:p>
          <a:p>
            <a:pPr indent="-323850" lvl="0" marL="457200" rtl="0" algn="l">
              <a:spcBef>
                <a:spcPts val="0"/>
              </a:spcBef>
              <a:spcAft>
                <a:spcPts val="0"/>
              </a:spcAft>
              <a:buSzPts val="1500"/>
              <a:buChar char="●"/>
            </a:pPr>
            <a:r>
              <a:rPr lang="en" sz="1500"/>
              <a:t>N</a:t>
            </a:r>
            <a:r>
              <a:rPr lang="en" sz="1500"/>
              <a:t>ot easily misplaced.</a:t>
            </a:r>
            <a:endParaRPr sz="1500"/>
          </a:p>
        </p:txBody>
      </p:sp>
      <p:sp>
        <p:nvSpPr>
          <p:cNvPr id="78" name="Google Shape;78;p14"/>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What &amp; Why?</a:t>
            </a:r>
            <a:endParaRPr sz="1300" u="sng"/>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86" name="Google Shape;86;p15"/>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92" name="Google Shape;92;p15"/>
          <p:cNvPicPr preferRelativeResize="0"/>
          <p:nvPr/>
        </p:nvPicPr>
        <p:blipFill>
          <a:blip r:embed="rId4">
            <a:alphaModFix/>
          </a:blip>
          <a:stretch>
            <a:fillRect/>
          </a:stretch>
        </p:blipFill>
        <p:spPr>
          <a:xfrm>
            <a:off x="902850" y="1240000"/>
            <a:ext cx="3425592" cy="2569200"/>
          </a:xfrm>
          <a:prstGeom prst="rect">
            <a:avLst/>
          </a:prstGeom>
          <a:noFill/>
          <a:ln>
            <a:noFill/>
          </a:ln>
        </p:spPr>
      </p:pic>
      <p:pic>
        <p:nvPicPr>
          <p:cNvPr id="93" name="Google Shape;93;p15"/>
          <p:cNvPicPr preferRelativeResize="0"/>
          <p:nvPr/>
        </p:nvPicPr>
        <p:blipFill>
          <a:blip r:embed="rId5">
            <a:alphaModFix/>
          </a:blip>
          <a:stretch>
            <a:fillRect/>
          </a:stretch>
        </p:blipFill>
        <p:spPr>
          <a:xfrm>
            <a:off x="4922750" y="1240000"/>
            <a:ext cx="3425600" cy="2569200"/>
          </a:xfrm>
          <a:prstGeom prst="rect">
            <a:avLst/>
          </a:prstGeom>
          <a:noFill/>
          <a:ln>
            <a:noFill/>
          </a:ln>
        </p:spPr>
      </p:pic>
      <p:cxnSp>
        <p:nvCxnSpPr>
          <p:cNvPr id="94" name="Google Shape;94;p15"/>
          <p:cNvCxnSpPr>
            <a:stCxn id="92" idx="3"/>
            <a:endCxn id="93" idx="1"/>
          </p:cNvCxnSpPr>
          <p:nvPr/>
        </p:nvCxnSpPr>
        <p:spPr>
          <a:xfrm>
            <a:off x="4328442" y="2524600"/>
            <a:ext cx="594300" cy="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5"/>
          <p:cNvSpPr/>
          <p:nvPr/>
        </p:nvSpPr>
        <p:spPr>
          <a:xfrm>
            <a:off x="19774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Home / Landing page</a:t>
            </a:r>
            <a:endParaRPr sz="1200"/>
          </a:p>
        </p:txBody>
      </p:sp>
      <p:sp>
        <p:nvSpPr>
          <p:cNvPr id="96" name="Google Shape;96;p15"/>
          <p:cNvSpPr/>
          <p:nvPr/>
        </p:nvSpPr>
        <p:spPr>
          <a:xfrm>
            <a:off x="59973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Signup</a:t>
            </a:r>
            <a:endParaRPr sz="1200"/>
          </a:p>
        </p:txBody>
      </p:sp>
      <p:cxnSp>
        <p:nvCxnSpPr>
          <p:cNvPr id="97" name="Google Shape;97;p15"/>
          <p:cNvCxnSpPr>
            <a:endCxn id="96" idx="1"/>
          </p:cNvCxnSpPr>
          <p:nvPr/>
        </p:nvCxnSpPr>
        <p:spPr>
          <a:xfrm>
            <a:off x="3253800" y="4289200"/>
            <a:ext cx="274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03" name="Google Shape;103;p16"/>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sp>
        <p:nvSpPr>
          <p:cNvPr id="109" name="Google Shape;109;p16"/>
          <p:cNvSpPr/>
          <p:nvPr/>
        </p:nvSpPr>
        <p:spPr>
          <a:xfrm>
            <a:off x="2183938"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Profile </a:t>
            </a:r>
            <a:endParaRPr sz="1200"/>
          </a:p>
        </p:txBody>
      </p:sp>
      <p:sp>
        <p:nvSpPr>
          <p:cNvPr id="110" name="Google Shape;110;p16"/>
          <p:cNvSpPr/>
          <p:nvPr/>
        </p:nvSpPr>
        <p:spPr>
          <a:xfrm>
            <a:off x="6117863"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Library</a:t>
            </a:r>
            <a:endParaRPr sz="1200"/>
          </a:p>
        </p:txBody>
      </p:sp>
      <p:pic>
        <p:nvPicPr>
          <p:cNvPr id="111" name="Google Shape;111;p16"/>
          <p:cNvPicPr preferRelativeResize="0"/>
          <p:nvPr/>
        </p:nvPicPr>
        <p:blipFill>
          <a:blip r:embed="rId4">
            <a:alphaModFix/>
          </a:blip>
          <a:stretch>
            <a:fillRect/>
          </a:stretch>
        </p:blipFill>
        <p:spPr>
          <a:xfrm>
            <a:off x="1206050" y="1242863"/>
            <a:ext cx="3232276" cy="2929225"/>
          </a:xfrm>
          <a:prstGeom prst="rect">
            <a:avLst/>
          </a:prstGeom>
          <a:noFill/>
          <a:ln>
            <a:noFill/>
          </a:ln>
        </p:spPr>
      </p:pic>
      <p:pic>
        <p:nvPicPr>
          <p:cNvPr id="112" name="Google Shape;112;p16"/>
          <p:cNvPicPr preferRelativeResize="0"/>
          <p:nvPr/>
        </p:nvPicPr>
        <p:blipFill>
          <a:blip r:embed="rId5">
            <a:alphaModFix/>
          </a:blip>
          <a:stretch>
            <a:fillRect/>
          </a:stretch>
        </p:blipFill>
        <p:spPr>
          <a:xfrm>
            <a:off x="5139975" y="1242875"/>
            <a:ext cx="3232276" cy="2929228"/>
          </a:xfrm>
          <a:prstGeom prst="rect">
            <a:avLst/>
          </a:prstGeom>
          <a:noFill/>
          <a:ln>
            <a:noFill/>
          </a:ln>
        </p:spPr>
      </p:pic>
      <p:cxnSp>
        <p:nvCxnSpPr>
          <p:cNvPr id="113" name="Google Shape;113;p16"/>
          <p:cNvCxnSpPr>
            <a:stCxn id="111" idx="3"/>
            <a:endCxn id="112" idx="1"/>
          </p:cNvCxnSpPr>
          <p:nvPr/>
        </p:nvCxnSpPr>
        <p:spPr>
          <a:xfrm>
            <a:off x="4438326" y="2707475"/>
            <a:ext cx="701700" cy="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6"/>
          <p:cNvCxnSpPr>
            <a:endCxn id="110" idx="1"/>
          </p:cNvCxnSpPr>
          <p:nvPr/>
        </p:nvCxnSpPr>
        <p:spPr>
          <a:xfrm>
            <a:off x="3460463" y="4624950"/>
            <a:ext cx="26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20" name="Google Shape;120;p17"/>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cxnSp>
        <p:nvCxnSpPr>
          <p:cNvPr id="126" name="Google Shape;126;p17"/>
          <p:cNvCxnSpPr>
            <a:stCxn id="127" idx="3"/>
            <a:endCxn id="128" idx="1"/>
          </p:cNvCxnSpPr>
          <p:nvPr/>
        </p:nvCxnSpPr>
        <p:spPr>
          <a:xfrm>
            <a:off x="4328442" y="3304725"/>
            <a:ext cx="5943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7"/>
          <p:cNvSpPr/>
          <p:nvPr/>
        </p:nvSpPr>
        <p:spPr>
          <a:xfrm>
            <a:off x="3933750" y="4477225"/>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Flashcard</a:t>
            </a:r>
            <a:endParaRPr sz="1200"/>
          </a:p>
        </p:txBody>
      </p:sp>
      <p:pic>
        <p:nvPicPr>
          <p:cNvPr id="130" name="Google Shape;130;p17"/>
          <p:cNvPicPr preferRelativeResize="0"/>
          <p:nvPr/>
        </p:nvPicPr>
        <p:blipFill>
          <a:blip r:embed="rId4">
            <a:alphaModFix/>
          </a:blip>
          <a:stretch>
            <a:fillRect/>
          </a:stretch>
        </p:blipFill>
        <p:spPr>
          <a:xfrm>
            <a:off x="2553650" y="599200"/>
            <a:ext cx="4036700" cy="365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36" name="Google Shape;136;p18"/>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142" name="Google Shape;142;p18"/>
          <p:cNvPicPr preferRelativeResize="0"/>
          <p:nvPr/>
        </p:nvPicPr>
        <p:blipFill>
          <a:blip r:embed="rId4">
            <a:alphaModFix/>
          </a:blip>
          <a:stretch>
            <a:fillRect/>
          </a:stretch>
        </p:blipFill>
        <p:spPr>
          <a:xfrm>
            <a:off x="53900" y="1312638"/>
            <a:ext cx="2818800" cy="2554498"/>
          </a:xfrm>
          <a:prstGeom prst="rect">
            <a:avLst/>
          </a:prstGeom>
          <a:noFill/>
          <a:ln>
            <a:noFill/>
          </a:ln>
        </p:spPr>
      </p:pic>
      <p:pic>
        <p:nvPicPr>
          <p:cNvPr id="143" name="Google Shape;143;p18"/>
          <p:cNvPicPr preferRelativeResize="0"/>
          <p:nvPr/>
        </p:nvPicPr>
        <p:blipFill>
          <a:blip r:embed="rId5">
            <a:alphaModFix/>
          </a:blip>
          <a:stretch>
            <a:fillRect/>
          </a:stretch>
        </p:blipFill>
        <p:spPr>
          <a:xfrm>
            <a:off x="3149913" y="1312601"/>
            <a:ext cx="2818800" cy="2554568"/>
          </a:xfrm>
          <a:prstGeom prst="rect">
            <a:avLst/>
          </a:prstGeom>
          <a:noFill/>
          <a:ln>
            <a:noFill/>
          </a:ln>
        </p:spPr>
      </p:pic>
      <p:sp>
        <p:nvSpPr>
          <p:cNvPr id="144" name="Google Shape;144;p18"/>
          <p:cNvSpPr/>
          <p:nvPr/>
        </p:nvSpPr>
        <p:spPr>
          <a:xfrm>
            <a:off x="76700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card set</a:t>
            </a:r>
            <a:endParaRPr/>
          </a:p>
        </p:txBody>
      </p:sp>
      <p:sp>
        <p:nvSpPr>
          <p:cNvPr id="145" name="Google Shape;145;p18"/>
          <p:cNvSpPr/>
          <p:nvPr/>
        </p:nvSpPr>
        <p:spPr>
          <a:xfrm>
            <a:off x="3863025"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question</a:t>
            </a:r>
            <a:endParaRPr/>
          </a:p>
        </p:txBody>
      </p:sp>
      <p:pic>
        <p:nvPicPr>
          <p:cNvPr id="146" name="Google Shape;146;p18"/>
          <p:cNvPicPr preferRelativeResize="0"/>
          <p:nvPr/>
        </p:nvPicPr>
        <p:blipFill>
          <a:blip r:embed="rId6">
            <a:alphaModFix/>
          </a:blip>
          <a:stretch>
            <a:fillRect/>
          </a:stretch>
        </p:blipFill>
        <p:spPr>
          <a:xfrm>
            <a:off x="6245950" y="1312613"/>
            <a:ext cx="2818800" cy="2554538"/>
          </a:xfrm>
          <a:prstGeom prst="rect">
            <a:avLst/>
          </a:prstGeom>
          <a:noFill/>
          <a:ln>
            <a:noFill/>
          </a:ln>
        </p:spPr>
      </p:pic>
      <p:sp>
        <p:nvSpPr>
          <p:cNvPr id="147" name="Google Shape;147;p18"/>
          <p:cNvSpPr/>
          <p:nvPr/>
        </p:nvSpPr>
        <p:spPr>
          <a:xfrm>
            <a:off x="695905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answer and save</a:t>
            </a:r>
            <a:endParaRPr/>
          </a:p>
        </p:txBody>
      </p:sp>
      <p:cxnSp>
        <p:nvCxnSpPr>
          <p:cNvPr id="148" name="Google Shape;148;p18"/>
          <p:cNvCxnSpPr>
            <a:endCxn id="145" idx="1"/>
          </p:cNvCxnSpPr>
          <p:nvPr/>
        </p:nvCxnSpPr>
        <p:spPr>
          <a:xfrm>
            <a:off x="2159625" y="4349450"/>
            <a:ext cx="1703400" cy="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8"/>
          <p:cNvCxnSpPr>
            <a:stCxn id="145" idx="3"/>
            <a:endCxn id="147" idx="1"/>
          </p:cNvCxnSpPr>
          <p:nvPr/>
        </p:nvCxnSpPr>
        <p:spPr>
          <a:xfrm>
            <a:off x="5255625" y="4349450"/>
            <a:ext cx="1703400" cy="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8"/>
          <p:cNvSpPr txBox="1"/>
          <p:nvPr/>
        </p:nvSpPr>
        <p:spPr>
          <a:xfrm>
            <a:off x="53900" y="4656400"/>
            <a:ext cx="90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Note: Mockup created on KolourPaint (Linux). Not recommended as a first choice. Google Drawings can be a good choice due to its low learning curve and features. Frontend to be built before the end of the semester.</a:t>
            </a:r>
            <a:endParaRPr i="1" sz="800"/>
          </a:p>
        </p:txBody>
      </p:sp>
      <p:cxnSp>
        <p:nvCxnSpPr>
          <p:cNvPr id="151" name="Google Shape;151;p18"/>
          <p:cNvCxnSpPr>
            <a:stCxn id="142" idx="3"/>
            <a:endCxn id="143" idx="1"/>
          </p:cNvCxnSpPr>
          <p:nvPr/>
        </p:nvCxnSpPr>
        <p:spPr>
          <a:xfrm>
            <a:off x="2872700" y="2589886"/>
            <a:ext cx="277200" cy="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8"/>
          <p:cNvCxnSpPr>
            <a:stCxn id="143" idx="3"/>
            <a:endCxn id="146" idx="1"/>
          </p:cNvCxnSpPr>
          <p:nvPr/>
        </p:nvCxnSpPr>
        <p:spPr>
          <a:xfrm>
            <a:off x="5968713" y="2589885"/>
            <a:ext cx="27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58" name="Google Shape;158;p19"/>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60" name="Google Shape;160;p1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61" name="Google Shape;161;p19"/>
          <p:cNvPicPr preferRelativeResize="0"/>
          <p:nvPr/>
        </p:nvPicPr>
        <p:blipFill>
          <a:blip r:embed="rId4">
            <a:alphaModFix/>
          </a:blip>
          <a:stretch>
            <a:fillRect/>
          </a:stretch>
        </p:blipFill>
        <p:spPr>
          <a:xfrm>
            <a:off x="1530325" y="771375"/>
            <a:ext cx="1033750" cy="3367275"/>
          </a:xfrm>
          <a:prstGeom prst="rect">
            <a:avLst/>
          </a:prstGeom>
          <a:noFill/>
          <a:ln>
            <a:noFill/>
          </a:ln>
        </p:spPr>
      </p:pic>
      <p:pic>
        <p:nvPicPr>
          <p:cNvPr id="162" name="Google Shape;162;p19"/>
          <p:cNvPicPr preferRelativeResize="0"/>
          <p:nvPr/>
        </p:nvPicPr>
        <p:blipFill>
          <a:blip r:embed="rId5">
            <a:alphaModFix/>
          </a:blip>
          <a:stretch>
            <a:fillRect/>
          </a:stretch>
        </p:blipFill>
        <p:spPr>
          <a:xfrm>
            <a:off x="4320826" y="290367"/>
            <a:ext cx="1315500" cy="3402558"/>
          </a:xfrm>
          <a:prstGeom prst="rect">
            <a:avLst/>
          </a:prstGeom>
          <a:noFill/>
          <a:ln>
            <a:noFill/>
          </a:ln>
        </p:spPr>
      </p:pic>
      <p:pic>
        <p:nvPicPr>
          <p:cNvPr id="163" name="Google Shape;163;p19"/>
          <p:cNvPicPr preferRelativeResize="0"/>
          <p:nvPr/>
        </p:nvPicPr>
        <p:blipFill>
          <a:blip r:embed="rId6">
            <a:alphaModFix/>
          </a:blip>
          <a:stretch>
            <a:fillRect/>
          </a:stretch>
        </p:blipFill>
        <p:spPr>
          <a:xfrm>
            <a:off x="7589435" y="68187"/>
            <a:ext cx="1195763" cy="3965700"/>
          </a:xfrm>
          <a:prstGeom prst="rect">
            <a:avLst/>
          </a:prstGeom>
          <a:noFill/>
          <a:ln>
            <a:noFill/>
          </a:ln>
        </p:spPr>
      </p:pic>
      <p:sp>
        <p:nvSpPr>
          <p:cNvPr id="164" name="Google Shape;164;p19"/>
          <p:cNvSpPr/>
          <p:nvPr/>
        </p:nvSpPr>
        <p:spPr>
          <a:xfrm>
            <a:off x="229225" y="1152375"/>
            <a:ext cx="893400" cy="11985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a:t>
            </a:r>
            <a:r>
              <a:rPr lang="en" sz="900">
                <a:solidFill>
                  <a:schemeClr val="dk1"/>
                </a:solidFill>
              </a:rPr>
              <a:t>irst ERD, which shows what I thought the data should be structured.</a:t>
            </a:r>
            <a:endParaRPr/>
          </a:p>
        </p:txBody>
      </p:sp>
      <p:sp>
        <p:nvSpPr>
          <p:cNvPr id="165" name="Google Shape;165;p19"/>
          <p:cNvSpPr/>
          <p:nvPr/>
        </p:nvSpPr>
        <p:spPr>
          <a:xfrm>
            <a:off x="2784700" y="1070425"/>
            <a:ext cx="1315500" cy="908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Deleted redundant table as per recommendation from Edgardo Molina</a:t>
            </a:r>
            <a:endParaRPr sz="900"/>
          </a:p>
        </p:txBody>
      </p:sp>
      <p:sp>
        <p:nvSpPr>
          <p:cNvPr id="166" name="Google Shape;166;p19"/>
          <p:cNvSpPr/>
          <p:nvPr/>
        </p:nvSpPr>
        <p:spPr>
          <a:xfrm>
            <a:off x="6027975" y="290375"/>
            <a:ext cx="1133100" cy="7887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Recreated ERD. Amended the column name and data type.</a:t>
            </a:r>
            <a:endParaRPr sz="400"/>
          </a:p>
        </p:txBody>
      </p:sp>
      <p:cxnSp>
        <p:nvCxnSpPr>
          <p:cNvPr id="167" name="Google Shape;167;p19"/>
          <p:cNvCxnSpPr>
            <a:stCxn id="164" idx="3"/>
            <a:endCxn id="161" idx="1"/>
          </p:cNvCxnSpPr>
          <p:nvPr/>
        </p:nvCxnSpPr>
        <p:spPr>
          <a:xfrm>
            <a:off x="1122625" y="1751625"/>
            <a:ext cx="407700" cy="7035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9"/>
          <p:cNvCxnSpPr>
            <a:stCxn id="165" idx="3"/>
            <a:endCxn id="162" idx="1"/>
          </p:cNvCxnSpPr>
          <p:nvPr/>
        </p:nvCxnSpPr>
        <p:spPr>
          <a:xfrm>
            <a:off x="4100200" y="1524625"/>
            <a:ext cx="220500" cy="467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9"/>
          <p:cNvCxnSpPr>
            <a:stCxn id="166" idx="3"/>
            <a:endCxn id="163" idx="1"/>
          </p:cNvCxnSpPr>
          <p:nvPr/>
        </p:nvCxnSpPr>
        <p:spPr>
          <a:xfrm>
            <a:off x="7161075" y="684725"/>
            <a:ext cx="428400" cy="1366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nvSpPr>
        <p:spPr>
          <a:xfrm>
            <a:off x="61225" y="4429925"/>
            <a:ext cx="90156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database schema from inception, which went through iterations to arrive at the current one as seen on the next page. Also, generated scripts may not result in expected result. In the above, tables needed to be double quoted for SQL query.</a:t>
            </a:r>
            <a:endParaRPr sz="1200"/>
          </a:p>
        </p:txBody>
      </p:sp>
      <p:sp>
        <p:nvSpPr>
          <p:cNvPr id="171" name="Google Shape;171;p19"/>
          <p:cNvSpPr/>
          <p:nvPr/>
        </p:nvSpPr>
        <p:spPr>
          <a:xfrm>
            <a:off x="5856950" y="1541638"/>
            <a:ext cx="1195800" cy="10188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G</a:t>
            </a:r>
            <a:r>
              <a:rPr lang="en" sz="900">
                <a:solidFill>
                  <a:schemeClr val="dk1"/>
                </a:solidFill>
              </a:rPr>
              <a:t>enerated script (via pgAdmin) required double quotes for all tables, which was unexpected..</a:t>
            </a:r>
            <a:endParaRPr sz="900">
              <a:solidFill>
                <a:schemeClr val="dk1"/>
              </a:solidFill>
            </a:endParaRPr>
          </a:p>
        </p:txBody>
      </p:sp>
      <p:sp>
        <p:nvSpPr>
          <p:cNvPr id="172" name="Google Shape;172;p19"/>
          <p:cNvSpPr/>
          <p:nvPr/>
        </p:nvSpPr>
        <p:spPr>
          <a:xfrm>
            <a:off x="5958200" y="2884275"/>
            <a:ext cx="993300" cy="851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Deleted all existing tables and recreated them scratch.</a:t>
            </a:r>
            <a:endParaRPr sz="1500"/>
          </a:p>
        </p:txBody>
      </p:sp>
      <p:cxnSp>
        <p:nvCxnSpPr>
          <p:cNvPr id="173" name="Google Shape;173;p19"/>
          <p:cNvCxnSpPr>
            <a:stCxn id="171" idx="3"/>
            <a:endCxn id="163" idx="1"/>
          </p:cNvCxnSpPr>
          <p:nvPr/>
        </p:nvCxnSpPr>
        <p:spPr>
          <a:xfrm>
            <a:off x="7052750" y="2051038"/>
            <a:ext cx="5367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9"/>
          <p:cNvCxnSpPr>
            <a:stCxn id="172" idx="3"/>
            <a:endCxn id="163" idx="1"/>
          </p:cNvCxnSpPr>
          <p:nvPr/>
        </p:nvCxnSpPr>
        <p:spPr>
          <a:xfrm flipH="1" rot="10800000">
            <a:off x="6951500" y="2051175"/>
            <a:ext cx="637800" cy="12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80" name="Google Shape;180;p20"/>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82" name="Google Shape;182;p20"/>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83" name="Google Shape;183;p20"/>
          <p:cNvPicPr preferRelativeResize="0"/>
          <p:nvPr/>
        </p:nvPicPr>
        <p:blipFill>
          <a:blip r:embed="rId4">
            <a:alphaModFix/>
          </a:blip>
          <a:stretch>
            <a:fillRect/>
          </a:stretch>
        </p:blipFill>
        <p:spPr>
          <a:xfrm>
            <a:off x="1400975" y="771375"/>
            <a:ext cx="1196700" cy="3968825"/>
          </a:xfrm>
          <a:prstGeom prst="rect">
            <a:avLst/>
          </a:prstGeom>
          <a:noFill/>
          <a:ln>
            <a:noFill/>
          </a:ln>
        </p:spPr>
      </p:pic>
      <p:pic>
        <p:nvPicPr>
          <p:cNvPr id="184" name="Google Shape;184;p20"/>
          <p:cNvPicPr preferRelativeResize="0"/>
          <p:nvPr/>
        </p:nvPicPr>
        <p:blipFill>
          <a:blip r:embed="rId5">
            <a:alphaModFix/>
          </a:blip>
          <a:stretch>
            <a:fillRect/>
          </a:stretch>
        </p:blipFill>
        <p:spPr>
          <a:xfrm>
            <a:off x="7716425" y="187300"/>
            <a:ext cx="1113475" cy="3815400"/>
          </a:xfrm>
          <a:prstGeom prst="rect">
            <a:avLst/>
          </a:prstGeom>
          <a:noFill/>
          <a:ln>
            <a:noFill/>
          </a:ln>
        </p:spPr>
      </p:pic>
      <p:pic>
        <p:nvPicPr>
          <p:cNvPr id="185" name="Google Shape;185;p20"/>
          <p:cNvPicPr preferRelativeResize="0"/>
          <p:nvPr/>
        </p:nvPicPr>
        <p:blipFill>
          <a:blip r:embed="rId6">
            <a:alphaModFix/>
          </a:blip>
          <a:stretch>
            <a:fillRect/>
          </a:stretch>
        </p:blipFill>
        <p:spPr>
          <a:xfrm>
            <a:off x="4390551" y="291251"/>
            <a:ext cx="974325" cy="3442224"/>
          </a:xfrm>
          <a:prstGeom prst="rect">
            <a:avLst/>
          </a:prstGeom>
          <a:noFill/>
          <a:ln>
            <a:noFill/>
          </a:ln>
        </p:spPr>
      </p:pic>
      <p:sp>
        <p:nvSpPr>
          <p:cNvPr id="186" name="Google Shape;186;p20"/>
          <p:cNvSpPr/>
          <p:nvPr/>
        </p:nvSpPr>
        <p:spPr>
          <a:xfrm>
            <a:off x="41600" y="957938"/>
            <a:ext cx="1196700" cy="142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Updated the primary key to using a single attribute instead of two.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700"/>
              <a:t>Done as a workaround for failed attempts to create the third table, vflashcard.</a:t>
            </a:r>
            <a:endParaRPr sz="700"/>
          </a:p>
        </p:txBody>
      </p:sp>
      <p:sp>
        <p:nvSpPr>
          <p:cNvPr id="187" name="Google Shape;187;p20"/>
          <p:cNvSpPr/>
          <p:nvPr/>
        </p:nvSpPr>
        <p:spPr>
          <a:xfrm>
            <a:off x="2895825" y="821550"/>
            <a:ext cx="1141200" cy="92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Added additional attribute under vflashcard_set for view access. </a:t>
            </a:r>
            <a:endParaRPr sz="900"/>
          </a:p>
        </p:txBody>
      </p:sp>
      <p:sp>
        <p:nvSpPr>
          <p:cNvPr id="188" name="Google Shape;188;p20"/>
          <p:cNvSpPr/>
          <p:nvPr/>
        </p:nvSpPr>
        <p:spPr>
          <a:xfrm>
            <a:off x="5956775" y="771375"/>
            <a:ext cx="1326300" cy="1228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Shorten table names for convenience.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i="1" lang="en" sz="900"/>
              <a:t>(Less typing during coding &amp; debugging processes.)</a:t>
            </a:r>
            <a:endParaRPr i="1" sz="900"/>
          </a:p>
        </p:txBody>
      </p:sp>
      <p:sp>
        <p:nvSpPr>
          <p:cNvPr id="189" name="Google Shape;189;p20"/>
          <p:cNvSpPr/>
          <p:nvPr/>
        </p:nvSpPr>
        <p:spPr>
          <a:xfrm>
            <a:off x="2895825" y="2254600"/>
            <a:ext cx="1074600" cy="97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Implemented an ENUM type (public/private) as suggested by Edgardo Molina.</a:t>
            </a:r>
            <a:endParaRPr sz="900"/>
          </a:p>
        </p:txBody>
      </p:sp>
      <p:sp>
        <p:nvSpPr>
          <p:cNvPr id="190" name="Google Shape;190;p20"/>
          <p:cNvSpPr txBox="1"/>
          <p:nvPr/>
        </p:nvSpPr>
        <p:spPr>
          <a:xfrm>
            <a:off x="3049900" y="4356725"/>
            <a:ext cx="5780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2945125" y="4591700"/>
            <a:ext cx="58197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Note: ER diagrams were created using MySQL WorkBench (first two ERD) and pgAdmin from PostgreSQL. Both are available from the official website at no cost as of 2023-11.</a:t>
            </a:r>
            <a:endParaRPr sz="1100"/>
          </a:p>
        </p:txBody>
      </p:sp>
      <p:cxnSp>
        <p:nvCxnSpPr>
          <p:cNvPr id="192" name="Google Shape;192;p20"/>
          <p:cNvCxnSpPr>
            <a:stCxn id="186" idx="3"/>
            <a:endCxn id="183" idx="1"/>
          </p:cNvCxnSpPr>
          <p:nvPr/>
        </p:nvCxnSpPr>
        <p:spPr>
          <a:xfrm>
            <a:off x="1238300" y="1670288"/>
            <a:ext cx="162600" cy="1085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0"/>
          <p:cNvCxnSpPr>
            <a:stCxn id="187" idx="3"/>
            <a:endCxn id="185" idx="1"/>
          </p:cNvCxnSpPr>
          <p:nvPr/>
        </p:nvCxnSpPr>
        <p:spPr>
          <a:xfrm>
            <a:off x="4037025" y="1284600"/>
            <a:ext cx="353400" cy="7278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0"/>
          <p:cNvCxnSpPr>
            <a:stCxn id="189" idx="3"/>
            <a:endCxn id="185" idx="1"/>
          </p:cNvCxnSpPr>
          <p:nvPr/>
        </p:nvCxnSpPr>
        <p:spPr>
          <a:xfrm flipH="1" rot="10800000">
            <a:off x="3970425" y="2012350"/>
            <a:ext cx="420000" cy="7317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0"/>
          <p:cNvCxnSpPr>
            <a:stCxn id="188" idx="3"/>
            <a:endCxn id="184" idx="1"/>
          </p:cNvCxnSpPr>
          <p:nvPr/>
        </p:nvCxnSpPr>
        <p:spPr>
          <a:xfrm>
            <a:off x="7283075" y="1385475"/>
            <a:ext cx="433500" cy="70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9"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01" name="Google Shape;201;p21"/>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endParaRPr sz="1300"/>
          </a:p>
        </p:txBody>
      </p:sp>
      <p:sp>
        <p:nvSpPr>
          <p:cNvPr id="204" name="Google Shape;204;p21"/>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05" name="Google Shape;205;p21"/>
          <p:cNvPicPr preferRelativeResize="0"/>
          <p:nvPr/>
        </p:nvPicPr>
        <p:blipFill>
          <a:blip r:embed="rId4">
            <a:alphaModFix/>
          </a:blip>
          <a:stretch>
            <a:fillRect/>
          </a:stretch>
        </p:blipFill>
        <p:spPr>
          <a:xfrm>
            <a:off x="821602" y="973725"/>
            <a:ext cx="5587234" cy="3960249"/>
          </a:xfrm>
          <a:prstGeom prst="rect">
            <a:avLst/>
          </a:prstGeom>
          <a:noFill/>
          <a:ln>
            <a:noFill/>
          </a:ln>
        </p:spPr>
      </p:pic>
      <p:sp>
        <p:nvSpPr>
          <p:cNvPr id="206" name="Google Shape;206;p21"/>
          <p:cNvSpPr/>
          <p:nvPr/>
        </p:nvSpPr>
        <p:spPr>
          <a:xfrm rot="-1499554">
            <a:off x="4789327" y="1219837"/>
            <a:ext cx="2219641" cy="703289"/>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List of relations / tables</a:t>
            </a:r>
            <a:endParaRPr sz="1000"/>
          </a:p>
        </p:txBody>
      </p:sp>
      <p:sp>
        <p:nvSpPr>
          <p:cNvPr id="207" name="Google Shape;207;p21"/>
          <p:cNvSpPr/>
          <p:nvPr/>
        </p:nvSpPr>
        <p:spPr>
          <a:xfrm>
            <a:off x="6365475" y="2853611"/>
            <a:ext cx="2362200" cy="7032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Querying user list &amp; card sets.</a:t>
            </a:r>
            <a:endParaRPr/>
          </a:p>
        </p:txBody>
      </p:sp>
      <p:sp>
        <p:nvSpPr>
          <p:cNvPr id="208" name="Google Shape;208;p21"/>
          <p:cNvSpPr/>
          <p:nvPr/>
        </p:nvSpPr>
        <p:spPr>
          <a:xfrm>
            <a:off x="6096000" y="3841200"/>
            <a:ext cx="2771700" cy="10263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Joining tables to get users who have card sets, which list email, associated card sets, and the access type.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